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36"/>
  </p:notesMasterIdLst>
  <p:sldIdLst>
    <p:sldId id="256" r:id="rId2"/>
    <p:sldId id="257" r:id="rId3"/>
    <p:sldId id="297" r:id="rId4"/>
    <p:sldId id="258" r:id="rId5"/>
    <p:sldId id="359" r:id="rId6"/>
    <p:sldId id="259" r:id="rId7"/>
    <p:sldId id="307" r:id="rId8"/>
    <p:sldId id="301" r:id="rId9"/>
    <p:sldId id="304" r:id="rId10"/>
    <p:sldId id="273" r:id="rId11"/>
    <p:sldId id="280" r:id="rId12"/>
    <p:sldId id="282" r:id="rId13"/>
    <p:sldId id="289" r:id="rId14"/>
    <p:sldId id="267" r:id="rId15"/>
    <p:sldId id="261" r:id="rId16"/>
    <p:sldId id="309" r:id="rId17"/>
    <p:sldId id="279" r:id="rId18"/>
    <p:sldId id="310" r:id="rId19"/>
    <p:sldId id="311" r:id="rId20"/>
    <p:sldId id="305" r:id="rId21"/>
    <p:sldId id="264" r:id="rId22"/>
    <p:sldId id="290" r:id="rId23"/>
    <p:sldId id="315" r:id="rId24"/>
    <p:sldId id="306" r:id="rId25"/>
    <p:sldId id="343" r:id="rId26"/>
    <p:sldId id="348" r:id="rId27"/>
    <p:sldId id="350" r:id="rId28"/>
    <p:sldId id="352" r:id="rId29"/>
    <p:sldId id="354" r:id="rId30"/>
    <p:sldId id="355" r:id="rId31"/>
    <p:sldId id="356" r:id="rId32"/>
    <p:sldId id="357" r:id="rId33"/>
    <p:sldId id="295" r:id="rId34"/>
    <p:sldId id="35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68" autoAdjust="0"/>
    <p:restoredTop sz="86399" autoAdjust="0"/>
  </p:normalViewPr>
  <p:slideViewPr>
    <p:cSldViewPr>
      <p:cViewPr>
        <p:scale>
          <a:sx n="70" d="100"/>
          <a:sy n="70" d="100"/>
        </p:scale>
        <p:origin x="-1338" y="-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7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51F4B-5955-4E12-9513-0B1DDD80D190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25F09-984E-404A-B180-C193C3AE02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5F09-984E-404A-B180-C193C3AE024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med">
    <p:diamond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188640"/>
            <a:ext cx="8424936" cy="86409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УСЛУГИ Библиотеки ВЛГАФК </a:t>
            </a:r>
            <a:r>
              <a:rPr lang="ru-RU" sz="4400" b="1" dirty="0" smtClean="0"/>
              <a:t>-</a:t>
            </a:r>
            <a:endParaRPr lang="ru-RU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96136" y="3573016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График  работы:</a:t>
            </a:r>
          </a:p>
          <a:p>
            <a:endParaRPr lang="ru-RU" sz="1000" dirty="0" smtClean="0"/>
          </a:p>
          <a:p>
            <a:r>
              <a:rPr lang="ru-RU" sz="2000" b="1" dirty="0" smtClean="0"/>
              <a:t>Пн.-пт.</a:t>
            </a:r>
            <a:r>
              <a:rPr lang="ru-RU" sz="2000" dirty="0" smtClean="0"/>
              <a:t> : 9.30 – 18.00</a:t>
            </a:r>
          </a:p>
          <a:p>
            <a:r>
              <a:rPr lang="ru-RU" sz="2000" b="1" dirty="0" smtClean="0"/>
              <a:t>Сб.</a:t>
            </a:r>
            <a:r>
              <a:rPr lang="ru-RU" sz="2000" dirty="0" smtClean="0"/>
              <a:t> :  10.00 – 15.00</a:t>
            </a:r>
          </a:p>
          <a:p>
            <a:r>
              <a:rPr lang="ru-RU" sz="2000" b="1" dirty="0" smtClean="0"/>
              <a:t>Выходной -</a:t>
            </a:r>
            <a:r>
              <a:rPr lang="ru-RU" sz="2000" dirty="0" smtClean="0"/>
              <a:t> воскресенье</a:t>
            </a:r>
          </a:p>
          <a:p>
            <a:endParaRPr lang="ru-RU" dirty="0"/>
          </a:p>
        </p:txBody>
      </p:sp>
      <p:pic>
        <p:nvPicPr>
          <p:cNvPr id="60417" name="Picture 1" descr="C:\Users\б\Desktop\Павлова\58addac32ec50c964d1ba3447c0164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4786346" cy="35877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07504" y="5373216"/>
            <a:ext cx="892899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Почтовый адрес: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182105, г. Великие Луки, пл. Юбилейная, д.4, корп. 3 (2-й этаж)</a:t>
            </a:r>
          </a:p>
          <a:p>
            <a:pPr algn="ctr">
              <a:spcBef>
                <a:spcPts val="0"/>
              </a:spcBef>
            </a:pPr>
            <a:endParaRPr lang="ru-RU" sz="700" b="1" u="sng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Тел.: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(81153) 3 61 48,</a:t>
            </a:r>
          </a:p>
          <a:p>
            <a:pPr algn="ctr">
              <a:spcBef>
                <a:spcPts val="0"/>
              </a:spcBef>
            </a:pPr>
            <a:endParaRPr lang="ru-RU" sz="7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Е-mail</a:t>
            </a:r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library@vlgafc.ru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292080" y="1124744"/>
            <a:ext cx="3456384" cy="864095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читателям</a:t>
            </a:r>
            <a:endParaRPr kumimoji="0" lang="ru-RU" sz="44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0"/>
            <a:ext cx="8928992" cy="112474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Электронный читальный зал </a:t>
            </a:r>
            <a:r>
              <a:rPr lang="ru-RU" dirty="0" smtClean="0"/>
              <a:t>оборудован 10-ю компьютерами, подключенными к локальной сети академии и сети Интернет.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 l="31543" t="34619" r="31543" b="39014"/>
          <a:stretch>
            <a:fillRect/>
          </a:stretch>
        </p:blipFill>
        <p:spPr bwMode="auto">
          <a:xfrm>
            <a:off x="179512" y="3429000"/>
            <a:ext cx="4446494" cy="254085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429000"/>
            <a:ext cx="4018947" cy="257212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179512" y="1052736"/>
            <a:ext cx="8784976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Каждый из компьютеров имеет доступ к: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67544" y="1556792"/>
            <a:ext cx="8208912" cy="1368152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электронному каталогу библиотеки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электронной библиотеке ВЛГАФК - полнотекстовый доступ к научным трудам преподавателей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0"/>
            <a:ext cx="8712968" cy="162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dirty="0" smtClean="0"/>
              <a:t>электронным библиотекам вузов физической </a:t>
            </a:r>
            <a:r>
              <a:rPr lang="ru-RU" dirty="0" smtClean="0"/>
              <a:t>культуры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ru-RU" sz="900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dirty="0" smtClean="0"/>
              <a:t>рабочим программам дисциплин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0996" t="10449" b="26929"/>
          <a:stretch>
            <a:fillRect/>
          </a:stretch>
        </p:blipFill>
        <p:spPr bwMode="auto">
          <a:xfrm>
            <a:off x="179512" y="1628800"/>
            <a:ext cx="5429288" cy="344281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1875" t="11547" r="13086" b="36816"/>
          <a:stretch>
            <a:fillRect/>
          </a:stretch>
        </p:blipFill>
        <p:spPr bwMode="auto">
          <a:xfrm>
            <a:off x="4277227" y="3284984"/>
            <a:ext cx="4681371" cy="343073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0"/>
            <a:ext cx="8712968" cy="213285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электронно-библиотечным системам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справочно-информационной </a:t>
            </a:r>
            <a:r>
              <a:rPr lang="ru-RU" dirty="0" smtClean="0"/>
              <a:t>системе </a:t>
            </a:r>
            <a:r>
              <a:rPr lang="ru-RU" dirty="0" err="1" smtClean="0"/>
              <a:t>КонсультантПлюс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ru-RU" dirty="0" smtClean="0"/>
              <a:t>информационным ресурсам сети Интернет</a:t>
            </a:r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/>
          </a:p>
        </p:txBody>
      </p:sp>
      <p:pic>
        <p:nvPicPr>
          <p:cNvPr id="44034" name="Picture 2" descr="ruc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64904"/>
            <a:ext cx="3079240" cy="158417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4036" name="Picture 4" descr="http://www.iprbookshop.ru/assets/images/forsite/ebs/iprbooksbt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97152"/>
            <a:ext cx="3096344" cy="92293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4038" name="Picture 6" descr="l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64904"/>
            <a:ext cx="1937946" cy="312042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4040" name="Picture 8" descr="Картинки по запросу консультант плю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564904"/>
            <a:ext cx="3150112" cy="315011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08" y="0"/>
            <a:ext cx="8856984" cy="1844824"/>
          </a:xfrm>
        </p:spPr>
        <p:txBody>
          <a:bodyPr>
            <a:normAutofit fontScale="70000" lnSpcReduction="20000"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sz="50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Услуги электронного читального зала:</a:t>
            </a:r>
          </a:p>
          <a:p>
            <a:pPr marL="0">
              <a:spcBef>
                <a:spcPts val="0"/>
              </a:spcBef>
            </a:pPr>
            <a:endParaRPr lang="ru-RU" sz="2600" dirty="0" smtClean="0"/>
          </a:p>
          <a:p>
            <a:pPr marL="342000">
              <a:lnSpc>
                <a:spcPct val="110000"/>
              </a:lnSpc>
              <a:spcBef>
                <a:spcPts val="0"/>
              </a:spcBef>
            </a:pPr>
            <a:r>
              <a:rPr lang="ru-RU" sz="3700" dirty="0" smtClean="0"/>
              <a:t>Предоставляет доступ к информационным ресурсам локальной сети вуза, сети Интернет, CD-дискам</a:t>
            </a:r>
          </a:p>
          <a:p>
            <a:pPr marL="342000">
              <a:lnSpc>
                <a:spcPct val="110000"/>
              </a:lnSpc>
              <a:spcBef>
                <a:spcPts val="0"/>
              </a:spcBef>
            </a:pPr>
            <a:r>
              <a:rPr lang="ru-RU" sz="3700" dirty="0" smtClean="0"/>
              <a:t>Право пользования ПК в учебных и научных целях</a:t>
            </a:r>
          </a:p>
        </p:txBody>
      </p:sp>
      <p:pic>
        <p:nvPicPr>
          <p:cNvPr id="4098" name="Picture 2" descr="C:\Users\б\Desktop\Павлова\Новая папка\Ред\IMG_1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2132856"/>
            <a:ext cx="6193121" cy="456441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0"/>
            <a:ext cx="8712968" cy="1340768"/>
          </a:xfrm>
        </p:spPr>
        <p:txBody>
          <a:bodyPr>
            <a:normAutofit fontScale="77500" lnSpcReduction="20000"/>
          </a:bodyPr>
          <a:lstStyle/>
          <a:p>
            <a:pPr indent="0" algn="ctr">
              <a:buNone/>
            </a:pPr>
            <a:r>
              <a:rPr lang="ru-RU" sz="5200" dirty="0" smtClean="0">
                <a:latin typeface="Arial Black" pitchFamily="34" charset="0"/>
              </a:rPr>
              <a:t>Информационно-библиографический отдел</a:t>
            </a:r>
          </a:p>
          <a:p>
            <a:pPr algn="ct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C:\Users\б\Desktop\Павлова\Новая папка\Новая папка\IMG_1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42984"/>
            <a:ext cx="7286676" cy="546500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052736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услуги информационно-библиографического отдела: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001" y="1124744"/>
            <a:ext cx="8643998" cy="115212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Обеспечение справочно-библиографического и информационного обслуживания читателей с использованием новых информационных технологий</a:t>
            </a:r>
          </a:p>
          <a:p>
            <a:pPr>
              <a:spcBef>
                <a:spcPts val="0"/>
              </a:spcBef>
            </a:pPr>
            <a:endParaRPr lang="ru-RU" dirty="0"/>
          </a:p>
        </p:txBody>
      </p:sp>
      <p:pic>
        <p:nvPicPr>
          <p:cNvPr id="37889" name="Picture 1" descr="C:\Users\б\Desktop\Павлова\IMG_1615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617267" y="2276872"/>
            <a:ext cx="5907061" cy="443029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1"/>
            <a:ext cx="8712968" cy="162879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2800" dirty="0" smtClean="0"/>
              <a:t>Консультации по методике поиска литературы, по использованию справочно-библиографического аппарата и подключенных электронных ресурсов локального и удаленного доступа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ru-RU" sz="2800" dirty="0"/>
          </a:p>
        </p:txBody>
      </p:sp>
      <p:pic>
        <p:nvPicPr>
          <p:cNvPr id="35841" name="Picture 1" descr="C:\Users\б\Desktop\Павлова\IMG_1625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115616" y="1628800"/>
            <a:ext cx="6997056" cy="5086349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0"/>
            <a:ext cx="8712968" cy="980728"/>
          </a:xfrm>
        </p:spPr>
        <p:txBody>
          <a:bodyPr>
            <a:noAutofit/>
          </a:bodyPr>
          <a:lstStyle/>
          <a:p>
            <a:r>
              <a:rPr lang="ru-RU" sz="3000" dirty="0" smtClean="0"/>
              <a:t>Обучение основам информационно-библиографической культуры</a:t>
            </a:r>
          </a:p>
          <a:p>
            <a:endParaRPr lang="ru-RU" sz="3000" dirty="0" smtClean="0"/>
          </a:p>
          <a:p>
            <a:endParaRPr lang="ru-RU" sz="3000" dirty="0" smtClean="0"/>
          </a:p>
          <a:p>
            <a:endParaRPr lang="ru-RU" sz="3000" dirty="0" smtClean="0"/>
          </a:p>
          <a:p>
            <a:endParaRPr lang="ru-RU" sz="3000" dirty="0"/>
          </a:p>
        </p:txBody>
      </p:sp>
      <p:pic>
        <p:nvPicPr>
          <p:cNvPr id="5123" name="Picture 3" descr="C:\Users\б\Desktop\День в библиотеке\IMG_1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89982"/>
            <a:ext cx="7344816" cy="550861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116632"/>
            <a:ext cx="8712968" cy="1008112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Создание библиографических указателей и рекомендательных списков литературы в помощь учебному процессу</a:t>
            </a:r>
          </a:p>
          <a:p>
            <a:pPr>
              <a:spcBef>
                <a:spcPts val="0"/>
              </a:spcBef>
            </a:pPr>
            <a:endParaRPr lang="ru-RU" dirty="0"/>
          </a:p>
        </p:txBody>
      </p:sp>
      <p:pic>
        <p:nvPicPr>
          <p:cNvPr id="33793" name="Picture 1" descr="C:\Users\б\Desktop\Павлова\Лера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268759"/>
            <a:ext cx="6474268" cy="4508139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3794" name="Picture 2" descr="C:\Users\б\Desktop\Павлова\Лера\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96256"/>
            <a:ext cx="3384376" cy="448080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1"/>
            <a:ext cx="8712968" cy="1124744"/>
          </a:xfrm>
        </p:spPr>
        <p:txBody>
          <a:bodyPr>
            <a:normAutofit fontScale="85000" lnSpcReduction="20000"/>
          </a:bodyPr>
          <a:lstStyle/>
          <a:p>
            <a:pPr marL="342000">
              <a:spcBef>
                <a:spcPts val="0"/>
              </a:spcBef>
            </a:pPr>
            <a:r>
              <a:rPr lang="ru-RU" dirty="0" smtClean="0"/>
              <a:t>Организация и ведение электронной картотеки статей для научной работы студентов, магистрантов, аспирантов, преподавателей</a:t>
            </a:r>
          </a:p>
          <a:p>
            <a:pPr marL="342000"/>
            <a:endParaRPr lang="ru-RU" dirty="0"/>
          </a:p>
        </p:txBody>
      </p:sp>
      <p:pic>
        <p:nvPicPr>
          <p:cNvPr id="32770" name="Picture 2" descr="C:\Users\б\Desktop\Павлова\IMG_1629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928662" y="1250117"/>
            <a:ext cx="7286676" cy="546500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5429288" cy="6500858"/>
          </a:xfrm>
        </p:spPr>
        <p:txBody>
          <a:bodyPr>
            <a:normAutofit fontScale="92500" lnSpcReduction="10000"/>
          </a:bodyPr>
          <a:lstStyle/>
          <a:p>
            <a:endParaRPr lang="ru-RU" sz="2600" dirty="0" smtClean="0"/>
          </a:p>
          <a:p>
            <a:r>
              <a:rPr lang="ru-RU" sz="3000" dirty="0" smtClean="0"/>
              <a:t>Заведующая библиотекой: </a:t>
            </a:r>
          </a:p>
          <a:p>
            <a:pPr>
              <a:buNone/>
            </a:pPr>
            <a:r>
              <a:rPr lang="ru-RU" sz="3000" dirty="0" smtClean="0"/>
              <a:t>	Орлова </a:t>
            </a:r>
            <a:r>
              <a:rPr lang="ru-RU" sz="3000" dirty="0" err="1" smtClean="0"/>
              <a:t>Виолетта</a:t>
            </a:r>
            <a:r>
              <a:rPr lang="ru-RU" sz="3000" dirty="0" smtClean="0"/>
              <a:t> Викторовна</a:t>
            </a:r>
          </a:p>
          <a:p>
            <a:pPr>
              <a:buNone/>
            </a:pPr>
            <a:endParaRPr lang="ru-RU" dirty="0" smtClean="0"/>
          </a:p>
          <a:p>
            <a:r>
              <a:rPr lang="ru-RU" sz="3000" dirty="0" smtClean="0"/>
              <a:t>Библиотекарь: </a:t>
            </a:r>
          </a:p>
          <a:p>
            <a:pPr>
              <a:buNone/>
            </a:pPr>
            <a:r>
              <a:rPr lang="ru-RU" sz="3000" dirty="0" smtClean="0"/>
              <a:t>	</a:t>
            </a:r>
            <a:r>
              <a:rPr lang="ru-RU" sz="3000" dirty="0" err="1" smtClean="0"/>
              <a:t>Монолатий</a:t>
            </a:r>
            <a:r>
              <a:rPr lang="ru-RU" sz="3000" dirty="0" smtClean="0"/>
              <a:t> Алина Андреевна  </a:t>
            </a:r>
          </a:p>
          <a:p>
            <a:pPr>
              <a:buNone/>
            </a:pPr>
            <a:endParaRPr lang="ru-RU" sz="3000" dirty="0" smtClean="0"/>
          </a:p>
          <a:p>
            <a:r>
              <a:rPr lang="ru-RU" sz="3000" dirty="0" smtClean="0"/>
              <a:t>Библиотекарь:  </a:t>
            </a:r>
          </a:p>
          <a:p>
            <a:pPr>
              <a:buNone/>
            </a:pPr>
            <a:r>
              <a:rPr lang="ru-RU" sz="3000" dirty="0" smtClean="0"/>
              <a:t>	</a:t>
            </a:r>
            <a:r>
              <a:rPr lang="ru-RU" sz="3000" dirty="0" err="1" smtClean="0"/>
              <a:t>Микшеева</a:t>
            </a:r>
            <a:r>
              <a:rPr lang="ru-RU" sz="3000" dirty="0" smtClean="0"/>
              <a:t> Валентина Дмитриевна</a:t>
            </a:r>
          </a:p>
          <a:p>
            <a:pPr>
              <a:buNone/>
            </a:pPr>
            <a:endParaRPr lang="ru-RU" sz="3000" dirty="0" smtClean="0"/>
          </a:p>
          <a:p>
            <a:r>
              <a:rPr lang="ru-RU" sz="3000" dirty="0" smtClean="0"/>
              <a:t>Библиограф:  </a:t>
            </a:r>
          </a:p>
          <a:p>
            <a:pPr>
              <a:buNone/>
            </a:pPr>
            <a:r>
              <a:rPr lang="ru-RU" sz="3000" dirty="0" smtClean="0"/>
              <a:t>	</a:t>
            </a:r>
            <a:r>
              <a:rPr lang="ru-RU" sz="3000" dirty="0" err="1" smtClean="0"/>
              <a:t>Кошелевская</a:t>
            </a:r>
            <a:r>
              <a:rPr lang="ru-RU" sz="3000" dirty="0" smtClean="0"/>
              <a:t> Ольга Александровна</a:t>
            </a:r>
          </a:p>
          <a:p>
            <a:endParaRPr lang="ru-RU" dirty="0"/>
          </a:p>
        </p:txBody>
      </p:sp>
      <p:pic>
        <p:nvPicPr>
          <p:cNvPr id="59393" name="Picture 1" descr="C:\Users\б\Desktop\Павлова\de98a1a5af49c2926d0f6456b1d8b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357166"/>
            <a:ext cx="2714645" cy="181064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9394" name="Picture 2" descr="C:\Users\б\Desktop\Павлова\bb50f7a854c79a29306269944f85db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929198"/>
            <a:ext cx="2644114" cy="176360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9395" name="Picture 3" descr="C:\Users\б\Desktop\Павлова\8e9179245cd195cb8dea38c0f2fcdf7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49" y="2214554"/>
            <a:ext cx="2677617" cy="178595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9396" name="Picture 4" descr="C:\Users\б\Desktop\Павлова\4fb0b86a8fe39988cba9b22d6d119b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286124"/>
            <a:ext cx="2152750" cy="250033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2853"/>
            <a:ext cx="8640960" cy="928694"/>
          </a:xfrm>
        </p:spPr>
        <p:txBody>
          <a:bodyPr>
            <a:noAutofit/>
          </a:bodyPr>
          <a:lstStyle/>
          <a:p>
            <a:pPr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3300" dirty="0" smtClean="0">
                <a:latin typeface="Arial Black" pitchFamily="34" charset="0"/>
              </a:rPr>
              <a:t>Абонемент учебной, научной и художественной литературы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None/>
            </a:pPr>
            <a:endParaRPr lang="ru-RU" sz="3300" dirty="0" smtClean="0"/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ru-RU" sz="3300" dirty="0"/>
          </a:p>
        </p:txBody>
      </p:sp>
      <p:pic>
        <p:nvPicPr>
          <p:cNvPr id="62465" name="Picture 1" descr="C:\Users\б\Desktop\День в библиотеке\IMG_1642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071538" y="1357298"/>
            <a:ext cx="7000892" cy="5250669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620688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услуги абонемента: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548681"/>
            <a:ext cx="8712968" cy="1368151"/>
          </a:xfrm>
        </p:spPr>
        <p:txBody>
          <a:bodyPr>
            <a:normAutofit/>
          </a:bodyPr>
          <a:lstStyle/>
          <a:p>
            <a:pPr marL="342000">
              <a:lnSpc>
                <a:spcPct val="90000"/>
              </a:lnSpc>
              <a:spcBef>
                <a:spcPts val="0"/>
              </a:spcBef>
            </a:pPr>
            <a:r>
              <a:rPr lang="ru-RU" dirty="0" smtClean="0"/>
              <a:t>Выдача читателям на дом учебной, научной и художественной литературы</a:t>
            </a:r>
          </a:p>
        </p:txBody>
      </p:sp>
      <p:pic>
        <p:nvPicPr>
          <p:cNvPr id="7170" name="Picture 2" descr="C:\Users\б\Desktop\День в библиотеке\IMG_1639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403648" y="1898830"/>
            <a:ext cx="6364002" cy="477300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188640"/>
            <a:ext cx="8712968" cy="864096"/>
          </a:xfrm>
        </p:spPr>
        <p:txBody>
          <a:bodyPr>
            <a:noAutofit/>
          </a:bodyPr>
          <a:lstStyle/>
          <a:p>
            <a:pPr marL="342000">
              <a:lnSpc>
                <a:spcPct val="90000"/>
              </a:lnSpc>
              <a:spcBef>
                <a:spcPts val="0"/>
              </a:spcBef>
            </a:pPr>
            <a:r>
              <a:rPr lang="ru-RU" sz="2700" dirty="0" smtClean="0"/>
              <a:t>Информирование преподавателей об обеспеченности дисциплин учебной литературой в локальной сети</a:t>
            </a:r>
            <a:endParaRPr lang="ru-RU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2143108" y="3500438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преподаватель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11328" t="20337" r="10449" b="10449"/>
          <a:stretch>
            <a:fillRect/>
          </a:stretch>
        </p:blipFill>
        <p:spPr bwMode="auto">
          <a:xfrm>
            <a:off x="683568" y="1121196"/>
            <a:ext cx="7817522" cy="553375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0"/>
            <a:ext cx="8712968" cy="1285884"/>
          </a:xfrm>
        </p:spPr>
        <p:txBody>
          <a:bodyPr/>
          <a:lstStyle/>
          <a:p>
            <a:pPr marL="342000">
              <a:spcBef>
                <a:spcPts val="0"/>
              </a:spcBef>
            </a:pPr>
            <a:r>
              <a:rPr lang="ru-RU" dirty="0" smtClean="0"/>
              <a:t>Информационное обслуживание абонентов системы ИРИ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l="11328" t="20337" r="50000" b="33825"/>
          <a:stretch>
            <a:fillRect/>
          </a:stretch>
        </p:blipFill>
        <p:spPr bwMode="auto">
          <a:xfrm>
            <a:off x="1763688" y="1196752"/>
            <a:ext cx="5618426" cy="54006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86409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Arial Black" pitchFamily="34" charset="0"/>
              </a:rPr>
              <a:t>Отдел комплектования и обработки фонда: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основные задачи и функции </a:t>
            </a:r>
          </a:p>
          <a:p>
            <a:pPr>
              <a:buFont typeface="Wingdings" pitchFamily="2" charset="2"/>
              <a:buChar char="q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8194" name="Picture 2" descr="C:\Users\б\Desktop\День в библиотеке\IMG_1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786058"/>
            <a:ext cx="5143536" cy="385765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193077" y="1052736"/>
            <a:ext cx="8757846" cy="158417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Обеспечение научно обоснованного, полного и оперативного комплектования фонда библиотеки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Осуществление учета фонда библиотеки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Организация и ведение электронного каталога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Дополнительные (платные услуги)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4464496" cy="5472608"/>
          </a:xfrm>
        </p:spPr>
        <p:txBody>
          <a:bodyPr>
            <a:noAutofit/>
          </a:bodyPr>
          <a:lstStyle/>
          <a:p>
            <a:pPr marL="342000">
              <a:lnSpc>
                <a:spcPct val="80000"/>
              </a:lnSpc>
              <a:spcBef>
                <a:spcPts val="0"/>
              </a:spcBef>
            </a:pPr>
            <a:r>
              <a:rPr lang="ru-RU" sz="2450" dirty="0" smtClean="0"/>
              <a:t>Обслуживание посторонних читателей</a:t>
            </a:r>
          </a:p>
          <a:p>
            <a:pPr marL="342000">
              <a:lnSpc>
                <a:spcPct val="80000"/>
              </a:lnSpc>
              <a:spcBef>
                <a:spcPts val="0"/>
              </a:spcBef>
              <a:buNone/>
            </a:pPr>
            <a:endParaRPr lang="ru-RU" sz="1100" dirty="0" smtClean="0"/>
          </a:p>
          <a:p>
            <a:pPr marL="342000">
              <a:lnSpc>
                <a:spcPct val="80000"/>
              </a:lnSpc>
              <a:spcBef>
                <a:spcPts val="0"/>
              </a:spcBef>
            </a:pPr>
            <a:r>
              <a:rPr lang="ru-RU" sz="2450" dirty="0" smtClean="0"/>
              <a:t>«Ночной абонемент» (Выдача документов из читального зала)</a:t>
            </a:r>
          </a:p>
          <a:p>
            <a:pPr marL="342000">
              <a:lnSpc>
                <a:spcPct val="80000"/>
              </a:lnSpc>
              <a:spcBef>
                <a:spcPts val="0"/>
              </a:spcBef>
              <a:buNone/>
            </a:pPr>
            <a:endParaRPr lang="ru-RU" sz="1100" dirty="0" smtClean="0"/>
          </a:p>
          <a:p>
            <a:pPr marL="342000">
              <a:lnSpc>
                <a:spcPct val="80000"/>
              </a:lnSpc>
              <a:spcBef>
                <a:spcPts val="0"/>
              </a:spcBef>
            </a:pPr>
            <a:r>
              <a:rPr lang="ru-RU" sz="2450" dirty="0" smtClean="0"/>
              <a:t>Выдача литературы из читального зала на выходной день</a:t>
            </a:r>
          </a:p>
          <a:p>
            <a:pPr marL="342000">
              <a:lnSpc>
                <a:spcPct val="80000"/>
              </a:lnSpc>
              <a:spcBef>
                <a:spcPts val="0"/>
              </a:spcBef>
              <a:buNone/>
            </a:pPr>
            <a:endParaRPr lang="ru-RU" sz="1100" dirty="0" smtClean="0"/>
          </a:p>
          <a:p>
            <a:pPr marL="342000">
              <a:lnSpc>
                <a:spcPct val="80000"/>
              </a:lnSpc>
              <a:spcBef>
                <a:spcPts val="0"/>
              </a:spcBef>
            </a:pPr>
            <a:r>
              <a:rPr lang="ru-RU" sz="2450" dirty="0" smtClean="0"/>
              <a:t>Библиографическая доработка и редактирование списка литературы (электронный вариант)</a:t>
            </a:r>
          </a:p>
          <a:p>
            <a:pPr marL="342000">
              <a:lnSpc>
                <a:spcPct val="80000"/>
              </a:lnSpc>
              <a:spcBef>
                <a:spcPts val="0"/>
              </a:spcBef>
              <a:buNone/>
            </a:pPr>
            <a:endParaRPr lang="ru-RU" sz="1200" dirty="0" smtClean="0"/>
          </a:p>
          <a:p>
            <a:pPr marL="342000">
              <a:lnSpc>
                <a:spcPct val="80000"/>
              </a:lnSpc>
              <a:spcBef>
                <a:spcPts val="0"/>
              </a:spcBef>
            </a:pPr>
            <a:r>
              <a:rPr lang="ru-RU" sz="2450" dirty="0" smtClean="0"/>
              <a:t>Подбор литературы по теме (выполнение сложной библиографической справки</a:t>
            </a:r>
            <a:r>
              <a:rPr lang="ru-RU" sz="2450" dirty="0" smtClean="0"/>
              <a:t>)</a:t>
            </a:r>
            <a:endParaRPr lang="ru-RU" sz="2450" dirty="0" smtClean="0"/>
          </a:p>
        </p:txBody>
      </p:sp>
      <p:pic>
        <p:nvPicPr>
          <p:cNvPr id="11266" name="Picture 2" descr="C:\Users\б\Desktop\услуги.jpg"/>
          <p:cNvPicPr>
            <a:picLocks noChangeAspect="1" noChangeArrowheads="1"/>
          </p:cNvPicPr>
          <p:nvPr/>
        </p:nvPicPr>
        <p:blipFill>
          <a:blip r:embed="rId2" cstate="print"/>
          <a:srcRect l="1756" b="1250"/>
          <a:stretch>
            <a:fillRect/>
          </a:stretch>
        </p:blipFill>
        <p:spPr bwMode="auto">
          <a:xfrm>
            <a:off x="4788024" y="1124744"/>
            <a:ext cx="3996576" cy="550072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188640"/>
            <a:ext cx="8712968" cy="792088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ru-RU" dirty="0" smtClean="0"/>
              <a:t>Набор текста (</a:t>
            </a:r>
            <a:r>
              <a:rPr lang="en-US" dirty="0" smtClean="0"/>
              <a:t>WORD)</a:t>
            </a:r>
            <a:endParaRPr lang="ru-RU" dirty="0"/>
          </a:p>
        </p:txBody>
      </p:sp>
      <p:pic>
        <p:nvPicPr>
          <p:cNvPr id="47110" name="Picture 6" descr="http://lessons-24.ru/images/statii/wor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172300" cy="537922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260648"/>
            <a:ext cx="8712968" cy="648072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</a:pPr>
            <a:r>
              <a:rPr lang="ru-RU" dirty="0" smtClean="0"/>
              <a:t>Распечатка на ч/б и цветном принтере</a:t>
            </a:r>
            <a:endParaRPr lang="ru-RU" dirty="0"/>
          </a:p>
        </p:txBody>
      </p:sp>
      <p:pic>
        <p:nvPicPr>
          <p:cNvPr id="4" name="Picture 2" descr="http://sovetclub.ru/tim/886f04f6c292b1aff814387eaa0f9373/struinii-h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416823" cy="509596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0"/>
            <a:ext cx="8712968" cy="105273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Редактирование текста, вставка рисунка, таблицы, диаграммы </a:t>
            </a:r>
            <a:endParaRPr lang="ru-RU" dirty="0"/>
          </a:p>
        </p:txBody>
      </p:sp>
      <p:pic>
        <p:nvPicPr>
          <p:cNvPr id="7170" name="Picture 2" descr="http://uzluga.ru/potrd/%D0%A6%D0%B5%D0%BD%D1%82%D1%80+%D0%B4%D0%B5%D1%82%D1%81%D0%BA%D0%BE%D0%B3%D0%BE+%28%D1%8E%D0%BD%D0%BE%D1%88%D0%B5%D1%81%D0%BA%D0%BE%D0%B3%D0%BE%29+%D0%BD%D0%B0%D1%83%D1%87%D0%BD%D0%BE-%D1%82%D0%B5%D1%85%D0%BD%D0%B8%D1%87%D0%B5%D1%81%D0%BA%D0%BE%D0%B3%D0%BE+%D1%82%D0%B2%D0%BE%D1%80%D1%87%D0%B5%D1%81%D1%82%D0%B2%D0%B0+%D0%9E%D1%82%D0%B4%D0%B5%D0%BB+%D0%B8%D0%BD%D1%84%D0%BE%D1%80%D0%BC%D0%B0%D1%82%D0%B8%D0%BA%D0%B8+%D0%B8+%D0%B8%D0%BD%D1%84%D0%BE%D1%80%D0%BC%D0%B0%D1%86%D0%B8%D0%BE%D0%BD%D0%BD%D1%8B%D1%85+%D1%82%D0%B5%D1%85%D0%BD%D0%BE%D0%BB%D0%BE%D0%B3%D0%B8%D0%B9d/75242_html_70a5da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6480720" cy="530484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14291"/>
            <a:ext cx="8640960" cy="71438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ru-RU" dirty="0" smtClean="0"/>
              <a:t>Ксерокопирование</a:t>
            </a:r>
            <a:endParaRPr lang="ru-RU" dirty="0"/>
          </a:p>
        </p:txBody>
      </p:sp>
      <p:pic>
        <p:nvPicPr>
          <p:cNvPr id="4" name="Picture 12" descr="http://minzdravra.ru/uploads/posts/2016-10/1476726201_17-10-2016_204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00174"/>
            <a:ext cx="6829425" cy="505777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dirty="0" smtClean="0"/>
              <a:t>Библиотека обслуживает студентов всех форм обучения, профессорско-преподавательский состав, аспирантов, магистрантов, научных соискателей, сотрудников.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sz="22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3000" dirty="0" smtClean="0"/>
              <a:t>Читательский билет является документом, дающим право пользования любым подразделением библиотеки. Выдается при записи в библиотеку.</a:t>
            </a:r>
          </a:p>
          <a:p>
            <a:endParaRPr lang="ru-RU" dirty="0"/>
          </a:p>
        </p:txBody>
      </p:sp>
      <p:pic>
        <p:nvPicPr>
          <p:cNvPr id="1026" name="Picture 2" descr="C:\Users\б\Desktop\Павлова\IMG_1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268760"/>
            <a:ext cx="5328592" cy="399644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0"/>
            <a:ext cx="8712968" cy="105273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Сканирование материалов: с/без распознанием текста</a:t>
            </a:r>
            <a:endParaRPr lang="ru-RU" dirty="0"/>
          </a:p>
        </p:txBody>
      </p:sp>
      <p:pic>
        <p:nvPicPr>
          <p:cNvPr id="4112" name="Picture 16" descr="http://rabotaetvse.ru/uploads/posts/2013-11/1384924000_wo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28736"/>
            <a:ext cx="6786610" cy="496762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740031"/>
          </a:xfrm>
        </p:spPr>
        <p:txBody>
          <a:bodyPr/>
          <a:lstStyle/>
          <a:p>
            <a:r>
              <a:rPr lang="ru-RU" dirty="0" smtClean="0"/>
              <a:t>Перевод текста</a:t>
            </a:r>
            <a:endParaRPr lang="ru-RU" dirty="0"/>
          </a:p>
        </p:txBody>
      </p:sp>
      <p:pic>
        <p:nvPicPr>
          <p:cNvPr id="3074" name="Picture 2" descr="http://old-shamon.ru/wp-content/image/perevod-teksta-angliyskogo-na-russkiy-8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8460777" cy="427196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Стрелка вправо 4"/>
          <p:cNvSpPr/>
          <p:nvPr/>
        </p:nvSpPr>
        <p:spPr>
          <a:xfrm>
            <a:off x="3857620" y="1142984"/>
            <a:ext cx="1428760" cy="500066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/>
          <p:cNvSpPr/>
          <p:nvPr/>
        </p:nvSpPr>
        <p:spPr>
          <a:xfrm>
            <a:off x="3857620" y="6072206"/>
            <a:ext cx="1500198" cy="571504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28728" y="1142984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English</a:t>
            </a:r>
            <a:r>
              <a:rPr lang="ru-RU" dirty="0" smtClean="0"/>
              <a:t> </a:t>
            </a:r>
            <a:r>
              <a:rPr lang="en-US" dirty="0" smtClean="0"/>
              <a:t>text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43636" y="1142984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Русский текст</a:t>
            </a:r>
            <a:endParaRPr lang="ru-RU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1"/>
            <a:ext cx="8712968" cy="1124743"/>
          </a:xfrm>
        </p:spPr>
        <p:txBody>
          <a:bodyPr>
            <a:normAutofit/>
          </a:bodyPr>
          <a:lstStyle/>
          <a:p>
            <a:pPr marL="342000">
              <a:spcBef>
                <a:spcPts val="0"/>
              </a:spcBef>
            </a:pPr>
            <a:r>
              <a:rPr lang="ru-RU" sz="2900" dirty="0" smtClean="0"/>
              <a:t>Запись информации на сменный носитель; перенос информации с одного носителя на другой</a:t>
            </a:r>
            <a:endParaRPr lang="ru-RU" sz="2900" dirty="0"/>
          </a:p>
        </p:txBody>
      </p:sp>
      <p:pic>
        <p:nvPicPr>
          <p:cNvPr id="2052" name="Picture 4" descr="http://applephone.kz/userfiles/3199c_hdd_flash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7940333" cy="424847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0515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Библиотека  ВЛГАФК  в  сети  интернет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4849704"/>
          </a:xfrm>
        </p:spPr>
        <p:txBody>
          <a:bodyPr/>
          <a:lstStyle/>
          <a:p>
            <a:pPr algn="ctr"/>
            <a:r>
              <a:rPr lang="en-US" dirty="0" smtClean="0"/>
              <a:t>http://www.vlgafc.ru/biblioteka/</a:t>
            </a:r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/>
            <a:r>
              <a:rPr lang="en-US" dirty="0" smtClean="0"/>
              <a:t>https://vk.com/bibliotekavlgafc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8173" t="16338" r="4041" b="58074"/>
          <a:stretch>
            <a:fillRect/>
          </a:stretch>
        </p:blipFill>
        <p:spPr bwMode="auto">
          <a:xfrm>
            <a:off x="1115616" y="4581128"/>
            <a:ext cx="6912768" cy="18191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 l="1660" t="13745" r="3418" b="35718"/>
          <a:stretch>
            <a:fillRect/>
          </a:stretch>
        </p:blipFill>
        <p:spPr bwMode="auto">
          <a:xfrm>
            <a:off x="1403648" y="1484784"/>
            <a:ext cx="642664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98072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Библиотека  ВЛГАФК  всегда  к  вашим  услугам!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 descr="C:\Users\б\Desktop\День в библиотеке\IMG_1675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899592" y="1196752"/>
            <a:ext cx="7272808" cy="545460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2008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структуру библиотеки входят: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756" y="1975682"/>
            <a:ext cx="8964488" cy="354154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Читальный зал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Электронный читальный зал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Информационно-библиографический отдел</a:t>
            </a:r>
            <a:endParaRPr lang="ru-RU" dirty="0"/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Абонемент учебной, научной и художественной литературы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Отдел комплектования и обработки фонда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88640"/>
            <a:ext cx="8715436" cy="1512168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ru-RU" sz="4800" b="1" dirty="0" smtClean="0">
                <a:latin typeface="Arial Black" pitchFamily="34" charset="0"/>
              </a:rPr>
              <a:t>Читальный зал</a:t>
            </a:r>
          </a:p>
          <a:p>
            <a:pPr indent="0" algn="ctr">
              <a:buNone/>
            </a:pPr>
            <a:r>
              <a:rPr lang="ru-RU" dirty="0" smtClean="0"/>
              <a:t>с 75-ю посадочными местами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C:\Users\б\Desktop\Павлова\Новая папка\ЭТИКЕТ\20151120_125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669384" cy="500203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56" y="188640"/>
            <a:ext cx="8964488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услуги читального зала: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6642" y="1052736"/>
            <a:ext cx="8730716" cy="80462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Выдача </a:t>
            </a:r>
            <a:r>
              <a:rPr lang="ru-RU" dirty="0" smtClean="0"/>
              <a:t>читателям учебной, научной литературы и периодики  </a:t>
            </a:r>
          </a:p>
          <a:p>
            <a:pPr algn="ctr">
              <a:spcBef>
                <a:spcPts val="0"/>
              </a:spcBef>
            </a:pPr>
            <a:endParaRPr lang="ru-RU" dirty="0" smtClean="0"/>
          </a:p>
          <a:p>
            <a:pPr algn="ctr">
              <a:spcBef>
                <a:spcPts val="0"/>
              </a:spcBef>
            </a:pPr>
            <a:endParaRPr lang="ru-RU" dirty="0" smtClean="0"/>
          </a:p>
          <a:p>
            <a:pPr algn="ctr">
              <a:spcBef>
                <a:spcPts val="0"/>
              </a:spcBef>
            </a:pPr>
            <a:endParaRPr lang="ru-RU" dirty="0" smtClean="0"/>
          </a:p>
          <a:p>
            <a:pPr algn="ctr"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/>
          </a:p>
        </p:txBody>
      </p:sp>
      <p:pic>
        <p:nvPicPr>
          <p:cNvPr id="1026" name="Picture 2" descr="C:\Users\б\Desktop\День в библиотеке\IMG_168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00166" y="1928802"/>
            <a:ext cx="6143668" cy="460775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2299" y="0"/>
            <a:ext cx="8699403" cy="1052736"/>
          </a:xfrm>
        </p:spPr>
        <p:txBody>
          <a:bodyPr>
            <a:noAutofit/>
          </a:bodyPr>
          <a:lstStyle/>
          <a:p>
            <a:pPr marL="342000" indent="-342000">
              <a:lnSpc>
                <a:spcPct val="80000"/>
              </a:lnSpc>
              <a:spcBef>
                <a:spcPts val="0"/>
              </a:spcBef>
            </a:pPr>
            <a:r>
              <a:rPr lang="ru-RU" sz="2600" dirty="0" smtClean="0"/>
              <a:t>Организация просмотров новых поступлений литературы, «Дней информации»,  «Дней дипломника», тематических выставок и выставок новых поступлений</a:t>
            </a:r>
          </a:p>
          <a:p>
            <a:pPr marL="342000" indent="-342000">
              <a:lnSpc>
                <a:spcPct val="80000"/>
              </a:lnSpc>
            </a:pPr>
            <a:endParaRPr lang="ru-RU" sz="2600" dirty="0"/>
          </a:p>
        </p:txBody>
      </p:sp>
      <p:pic>
        <p:nvPicPr>
          <p:cNvPr id="4" name="Picture 2" descr="C:\Users\б\Desktop\Новая папка\ВЛ ред\IMG_20160517_091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420888"/>
            <a:ext cx="3161114" cy="421481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0" name="Picture 2" descr="C:\Users\б\Desktop\Павлова\Фото\IMG_1276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251520" y="1268760"/>
            <a:ext cx="5715007" cy="428625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0"/>
            <a:ext cx="8712968" cy="1008112"/>
          </a:xfrm>
        </p:spPr>
        <p:txBody>
          <a:bodyPr>
            <a:normAutofit/>
          </a:bodyPr>
          <a:lstStyle/>
          <a:p>
            <a:pPr marL="342000">
              <a:lnSpc>
                <a:spcPct val="90000"/>
              </a:lnSpc>
              <a:spcBef>
                <a:spcPts val="0"/>
              </a:spcBef>
            </a:pPr>
            <a:r>
              <a:rPr lang="ru-RU" dirty="0" smtClean="0"/>
              <a:t>Организация культурно-просветительной работы, проведение массовых мероприятий</a:t>
            </a:r>
          </a:p>
          <a:p>
            <a:pPr marL="342000">
              <a:lnSpc>
                <a:spcPct val="90000"/>
              </a:lnSpc>
            </a:pPr>
            <a:endParaRPr lang="ru-RU" dirty="0"/>
          </a:p>
        </p:txBody>
      </p:sp>
      <p:pic>
        <p:nvPicPr>
          <p:cNvPr id="33793" name="Picture 1" descr="C:\Users\б\Desktop\Павлова\Для ББЗ\DSC_0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1268760"/>
            <a:ext cx="7790418" cy="537012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8640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100" b="1" dirty="0" smtClean="0">
                <a:latin typeface="Arial Black" pitchFamily="34" charset="0"/>
              </a:rPr>
              <a:t>Электронный читальный зал</a:t>
            </a:r>
            <a:endParaRPr lang="ru-RU" sz="4100" dirty="0" smtClean="0"/>
          </a:p>
          <a:p>
            <a:endParaRPr lang="ru-RU" sz="4100" dirty="0"/>
          </a:p>
        </p:txBody>
      </p:sp>
      <p:pic>
        <p:nvPicPr>
          <p:cNvPr id="5" name="Picture 2" descr="C:\Users\б\Desktop\Павлова\Новая папка\Новая папка\IMG_159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7544" y="1196751"/>
            <a:ext cx="8208912" cy="552679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1091</TotalTime>
  <Words>495</Words>
  <Application>Microsoft Office PowerPoint</Application>
  <PresentationFormat>Экран (4:3)</PresentationFormat>
  <Paragraphs>120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Трек</vt:lpstr>
      <vt:lpstr>УСЛУГИ Библиотеки ВЛГАФК -</vt:lpstr>
      <vt:lpstr>Слайд 2</vt:lpstr>
      <vt:lpstr>Слайд 3</vt:lpstr>
      <vt:lpstr>В структуру библиотеки входят:</vt:lpstr>
      <vt:lpstr>Слайд 5</vt:lpstr>
      <vt:lpstr>услуги читального зала: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услуги информационно-библиографического отдела:</vt:lpstr>
      <vt:lpstr>Слайд 16</vt:lpstr>
      <vt:lpstr>Слайд 17</vt:lpstr>
      <vt:lpstr>Слайд 18</vt:lpstr>
      <vt:lpstr>Слайд 19</vt:lpstr>
      <vt:lpstr>Слайд 20</vt:lpstr>
      <vt:lpstr>услуги абонемента:</vt:lpstr>
      <vt:lpstr>Слайд 22</vt:lpstr>
      <vt:lpstr>Слайд 23</vt:lpstr>
      <vt:lpstr>Слайд 24</vt:lpstr>
      <vt:lpstr>Дополнительные (платные услуги)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Библиотека  ВЛГАФК  в  сети  интернет</vt:lpstr>
      <vt:lpstr>Библиотека  ВЛГАФК  всегда  к  вашим  услугам!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Библиотека ВЛГАФК</dc:title>
  <dc:creator>1</dc:creator>
  <cp:lastModifiedBy>1</cp:lastModifiedBy>
  <cp:revision>178</cp:revision>
  <dcterms:created xsi:type="dcterms:W3CDTF">2017-04-11T08:18:35Z</dcterms:created>
  <dcterms:modified xsi:type="dcterms:W3CDTF">2017-05-03T11:13:58Z</dcterms:modified>
</cp:coreProperties>
</file>